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8" r:id="rId2"/>
    <p:sldId id="290" r:id="rId3"/>
    <p:sldId id="299" r:id="rId4"/>
    <p:sldId id="298" r:id="rId5"/>
    <p:sldId id="285" r:id="rId6"/>
    <p:sldId id="286" r:id="rId7"/>
    <p:sldId id="292" r:id="rId8"/>
    <p:sldId id="264" r:id="rId9"/>
    <p:sldId id="293" r:id="rId10"/>
    <p:sldId id="268" r:id="rId11"/>
    <p:sldId id="281" r:id="rId12"/>
    <p:sldId id="280" r:id="rId13"/>
    <p:sldId id="274" r:id="rId14"/>
    <p:sldId id="284" r:id="rId15"/>
    <p:sldId id="294" r:id="rId16"/>
    <p:sldId id="288" r:id="rId17"/>
    <p:sldId id="287" r:id="rId18"/>
    <p:sldId id="295" r:id="rId19"/>
    <p:sldId id="296" r:id="rId20"/>
    <p:sldId id="262" r:id="rId21"/>
    <p:sldId id="300" r:id="rId22"/>
    <p:sldId id="257" r:id="rId23"/>
    <p:sldId id="289" r:id="rId24"/>
    <p:sldId id="261" r:id="rId25"/>
    <p:sldId id="297" r:id="rId26"/>
    <p:sldId id="266" r:id="rId27"/>
    <p:sldId id="259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ADE5656-D59C-74C7-34E5-7D05542A07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6014"/>
          <a:stretch>
            <a:fillRect/>
          </a:stretch>
        </p:blipFill>
        <p:spPr>
          <a:xfrm>
            <a:off x="8963890" y="6183368"/>
            <a:ext cx="3141807" cy="6155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44FB1B-8EE2-26C9-1ED2-8DCC9AA3AC67}"/>
              </a:ext>
            </a:extLst>
          </p:cNvPr>
          <p:cNvSpPr txBox="1"/>
          <p:nvPr userDrawn="1"/>
        </p:nvSpPr>
        <p:spPr>
          <a:xfrm>
            <a:off x="9225250" y="6423526"/>
            <a:ext cx="297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Batt-Tek Consulting, LLC</a:t>
            </a:r>
          </a:p>
        </p:txBody>
      </p:sp>
    </p:spTree>
    <p:extLst>
      <p:ext uri="{BB962C8B-B14F-4D97-AF65-F5344CB8AC3E}">
        <p14:creationId xmlns:p14="http://schemas.microsoft.com/office/powerpoint/2010/main" val="12244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79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90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7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3373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25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8046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84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385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93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0186B-7756-F7B0-9175-28609D8F0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677332"/>
            <a:ext cx="8534400" cy="15070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2C1F92-26B6-EF88-139A-B2327095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36F72A-3989-49F5-72DE-7137CA41E9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83235" y="5910016"/>
            <a:ext cx="4167621" cy="8019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064D83-C3AE-BEB8-709D-092CD339354B}"/>
              </a:ext>
            </a:extLst>
          </p:cNvPr>
          <p:cNvSpPr txBox="1"/>
          <p:nvPr userDrawn="1"/>
        </p:nvSpPr>
        <p:spPr>
          <a:xfrm>
            <a:off x="9225250" y="6423526"/>
            <a:ext cx="297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Batt-Tek Consulting, LLC</a:t>
            </a:r>
          </a:p>
        </p:txBody>
      </p:sp>
    </p:spTree>
    <p:extLst>
      <p:ext uri="{BB962C8B-B14F-4D97-AF65-F5344CB8AC3E}">
        <p14:creationId xmlns:p14="http://schemas.microsoft.com/office/powerpoint/2010/main" val="6279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ADE5656-D59C-74C7-34E5-7D05542A07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6014"/>
          <a:stretch>
            <a:fillRect/>
          </a:stretch>
        </p:blipFill>
        <p:spPr>
          <a:xfrm>
            <a:off x="8228012" y="6039196"/>
            <a:ext cx="3877686" cy="7597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44FB1B-8EE2-26C9-1ED2-8DCC9AA3AC67}"/>
              </a:ext>
            </a:extLst>
          </p:cNvPr>
          <p:cNvSpPr txBox="1"/>
          <p:nvPr userDrawn="1"/>
        </p:nvSpPr>
        <p:spPr>
          <a:xfrm>
            <a:off x="9225250" y="6423526"/>
            <a:ext cx="2973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Batt-Tek Consulting, LLC</a:t>
            </a:r>
          </a:p>
        </p:txBody>
      </p:sp>
    </p:spTree>
    <p:extLst>
      <p:ext uri="{BB962C8B-B14F-4D97-AF65-F5344CB8AC3E}">
        <p14:creationId xmlns:p14="http://schemas.microsoft.com/office/powerpoint/2010/main" val="141415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95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8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0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7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2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8FA952-4A31-433C-B920-9F475CD76A65}" type="datetimeFigureOut">
              <a:rPr lang="en-US" smtClean="0"/>
              <a:t>11/18/2025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890F244-06BD-4CA6-831D-970F30B7A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42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51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  <p:sldLayoutId id="2147483714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20F77D-1318-503C-5054-D82BBA76B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6324D-BEAE-F3D2-DBFC-4CEFC60DDE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253" y="719528"/>
            <a:ext cx="8001000" cy="4845570"/>
          </a:xfrm>
        </p:spPr>
        <p:txBody>
          <a:bodyPr>
            <a:noAutofit/>
          </a:bodyPr>
          <a:lstStyle/>
          <a:p>
            <a:r>
              <a:rPr lang="en-US" sz="6000" b="1" dirty="0"/>
              <a:t>Lead-acid</a:t>
            </a:r>
            <a:br>
              <a:rPr lang="en-US" sz="6000" b="1" dirty="0"/>
            </a:br>
            <a:r>
              <a:rPr lang="en-US" sz="6000" b="1" dirty="0"/>
              <a:t>Batteries</a:t>
            </a:r>
            <a:br>
              <a:rPr lang="en-US" sz="6000" b="1" dirty="0"/>
            </a:br>
            <a:r>
              <a:rPr lang="en-US" sz="6000" b="1" dirty="0"/>
              <a:t>today</a:t>
            </a:r>
            <a:br>
              <a:rPr lang="en-US" sz="6000" b="1" dirty="0"/>
            </a:br>
            <a:r>
              <a:rPr lang="en-US" sz="6000" b="1" dirty="0"/>
              <a:t>and</a:t>
            </a:r>
            <a:br>
              <a:rPr lang="en-US" sz="6000" b="1" dirty="0"/>
            </a:br>
            <a:r>
              <a:rPr lang="en-US" sz="6000" b="1" dirty="0"/>
              <a:t>tomorrow</a:t>
            </a:r>
          </a:p>
        </p:txBody>
      </p:sp>
    </p:spTree>
    <p:extLst>
      <p:ext uri="{BB962C8B-B14F-4D97-AF65-F5344CB8AC3E}">
        <p14:creationId xmlns:p14="http://schemas.microsoft.com/office/powerpoint/2010/main" val="1274500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B0335-BCD0-1416-690C-BA3F3F278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62A653-6E2F-D699-C734-8911BC796371}"/>
              </a:ext>
            </a:extLst>
          </p:cNvPr>
          <p:cNvSpPr txBox="1"/>
          <p:nvPr/>
        </p:nvSpPr>
        <p:spPr>
          <a:xfrm>
            <a:off x="569625" y="644578"/>
            <a:ext cx="1057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Advanced Li-ion Batteries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15291C-43A5-2237-053C-CB5647754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26" y="2303053"/>
            <a:ext cx="10575326" cy="12193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22C7BA-1785-D9B9-809E-E0E093062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6" y="1771462"/>
            <a:ext cx="10575326" cy="4001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9233F1-806B-59B2-54AB-BFD76FD38128}"/>
              </a:ext>
            </a:extLst>
          </p:cNvPr>
          <p:cNvSpPr txBox="1"/>
          <p:nvPr/>
        </p:nvSpPr>
        <p:spPr>
          <a:xfrm>
            <a:off x="569625" y="3653908"/>
            <a:ext cx="10575325" cy="923330"/>
          </a:xfrm>
          <a:prstGeom prst="rect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Players – CATL, BYD and many others.</a:t>
            </a:r>
          </a:p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Markets – EV’s, Energy Storage, Consumer electronics</a:t>
            </a:r>
          </a:p>
          <a:p>
            <a:r>
              <a:rPr lang="en-US" dirty="0"/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98832D-8FF2-FE90-CCD8-A6B461886563}"/>
              </a:ext>
            </a:extLst>
          </p:cNvPr>
          <p:cNvSpPr txBox="1"/>
          <p:nvPr/>
        </p:nvSpPr>
        <p:spPr>
          <a:xfrm>
            <a:off x="447445" y="4708723"/>
            <a:ext cx="109900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Safety improvements and the elimination of cobalt are driving these advances.  These improvements are being done to hedge against new Sodium-ion battery developments in the EV and ESS markets.</a:t>
            </a:r>
          </a:p>
        </p:txBody>
      </p:sp>
    </p:spTree>
    <p:extLst>
      <p:ext uri="{BB962C8B-B14F-4D97-AF65-F5344CB8AC3E}">
        <p14:creationId xmlns:p14="http://schemas.microsoft.com/office/powerpoint/2010/main" val="378985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97064-67E4-514D-7810-B049020BD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146EF45-76B4-3A3D-D75A-4EE30468999A}"/>
              </a:ext>
            </a:extLst>
          </p:cNvPr>
          <p:cNvSpPr txBox="1"/>
          <p:nvPr/>
        </p:nvSpPr>
        <p:spPr>
          <a:xfrm>
            <a:off x="569625" y="644578"/>
            <a:ext cx="1057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Sodium-ion Batteries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06F650-FE27-90A9-4884-691B0302B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26" y="1771462"/>
            <a:ext cx="10575326" cy="4001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3DCA4D-C67D-6D39-4285-1F33A5757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5" y="2301142"/>
            <a:ext cx="10575326" cy="11278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E2A790-BF2F-F199-C7C2-BFB9CC69DF0E}"/>
              </a:ext>
            </a:extLst>
          </p:cNvPr>
          <p:cNvSpPr txBox="1"/>
          <p:nvPr/>
        </p:nvSpPr>
        <p:spPr>
          <a:xfrm>
            <a:off x="569625" y="3558574"/>
            <a:ext cx="10575325" cy="92333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Players – CATL, BYD, Natron Energy,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Faradion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Altris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Markets – Energy Storage, Renewable Energy, Low Speed EV’s. Telecom, Consumer electronics.  Taking market share from Li-ion.</a:t>
            </a:r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39033DF-9949-0A92-D4BE-33567C6BDF88}"/>
              </a:ext>
            </a:extLst>
          </p:cNvPr>
          <p:cNvSpPr/>
          <p:nvPr/>
        </p:nvSpPr>
        <p:spPr>
          <a:xfrm>
            <a:off x="6985416" y="2228671"/>
            <a:ext cx="2135860" cy="1200329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82EEF7-EE1E-4FC4-FC2A-02C204C539DE}"/>
              </a:ext>
            </a:extLst>
          </p:cNvPr>
          <p:cNvSpPr txBox="1"/>
          <p:nvPr/>
        </p:nvSpPr>
        <p:spPr>
          <a:xfrm>
            <a:off x="684627" y="4611478"/>
            <a:ext cx="104603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Sodium-ion (Na-ion) batteries are being developed as a lower cost option to Li-ion and offer a solution to raw material (Lithium) availability in the EV and ESS markets.</a:t>
            </a:r>
          </a:p>
        </p:txBody>
      </p:sp>
    </p:spTree>
    <p:extLst>
      <p:ext uri="{BB962C8B-B14F-4D97-AF65-F5344CB8AC3E}">
        <p14:creationId xmlns:p14="http://schemas.microsoft.com/office/powerpoint/2010/main" val="152045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62A83-3CFD-6D8D-430A-A8C236B06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8BD49B-8EA5-4B23-9E85-784808EA67BA}"/>
              </a:ext>
            </a:extLst>
          </p:cNvPr>
          <p:cNvSpPr txBox="1"/>
          <p:nvPr/>
        </p:nvSpPr>
        <p:spPr>
          <a:xfrm>
            <a:off x="569624" y="606974"/>
            <a:ext cx="1057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Solid State (Li-ion) Batteries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89DF58-A7AF-64C6-55DA-1AF825240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26" y="1771462"/>
            <a:ext cx="10575326" cy="4001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BD8E0B-B95A-CF66-EE65-626A064A3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5" y="2276756"/>
            <a:ext cx="10575326" cy="1152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0B9BF5-7098-2D98-0FE0-F2699EA7C92E}"/>
              </a:ext>
            </a:extLst>
          </p:cNvPr>
          <p:cNvSpPr txBox="1"/>
          <p:nvPr/>
        </p:nvSpPr>
        <p:spPr>
          <a:xfrm>
            <a:off x="569624" y="3534188"/>
            <a:ext cx="10575325" cy="923330"/>
          </a:xfrm>
          <a:prstGeom prst="rect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Players – Toyota, Quantum Scape, Solid Power, Samsung SDI, Mercedes</a:t>
            </a:r>
          </a:p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Markets – EV’s, Aviation, Drones, Consumer electronics, Energy Storage</a:t>
            </a:r>
          </a:p>
          <a:p>
            <a:r>
              <a:rPr lang="en-US" dirty="0"/>
              <a:t>	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FA3558A-FEC5-CAC0-B631-5C8C40860383}"/>
              </a:ext>
            </a:extLst>
          </p:cNvPr>
          <p:cNvSpPr/>
          <p:nvPr/>
        </p:nvSpPr>
        <p:spPr>
          <a:xfrm>
            <a:off x="9009089" y="2171568"/>
            <a:ext cx="2135860" cy="766504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BCCE5E-C73C-2CB1-7F0A-F7E1D85087C0}"/>
              </a:ext>
            </a:extLst>
          </p:cNvPr>
          <p:cNvSpPr txBox="1"/>
          <p:nvPr/>
        </p:nvSpPr>
        <p:spPr>
          <a:xfrm>
            <a:off x="569624" y="4686433"/>
            <a:ext cx="109450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Potential Safety Improvements (aka fires) are driving solid-state battery development for the EV market.  There is no significant production yet, and only pilot line prototypes are available for testing at this time.</a:t>
            </a:r>
          </a:p>
        </p:txBody>
      </p:sp>
    </p:spTree>
    <p:extLst>
      <p:ext uri="{BB962C8B-B14F-4D97-AF65-F5344CB8AC3E}">
        <p14:creationId xmlns:p14="http://schemas.microsoft.com/office/powerpoint/2010/main" val="283968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41BE6-D0C2-688F-E0D5-4F490B7A9D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2692BAF-F543-E526-6B99-9A5B2169C0FB}"/>
              </a:ext>
            </a:extLst>
          </p:cNvPr>
          <p:cNvSpPr txBox="1"/>
          <p:nvPr/>
        </p:nvSpPr>
        <p:spPr>
          <a:xfrm>
            <a:off x="569626" y="644578"/>
            <a:ext cx="533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Redox Flow Batteries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3188FD-C0F4-CC5A-0A7D-CAF60269D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26" y="2213683"/>
            <a:ext cx="10518023" cy="10669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E8B26B-83D5-7E99-A9B0-FBC7AAAC9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6" y="1717871"/>
            <a:ext cx="10518023" cy="3962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CA9E7B-9C5A-EB94-E73E-4820F504C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8655" y="191628"/>
            <a:ext cx="2101907" cy="14686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3BED66-34E7-A207-949A-8C2097E03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3174" y="116837"/>
            <a:ext cx="2326012" cy="15582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21A0C3-EF06-255A-0A34-95C21CFD1BD6}"/>
              </a:ext>
            </a:extLst>
          </p:cNvPr>
          <p:cNvSpPr txBox="1"/>
          <p:nvPr/>
        </p:nvSpPr>
        <p:spPr>
          <a:xfrm>
            <a:off x="587274" y="3429000"/>
            <a:ext cx="10575325" cy="923330"/>
          </a:xfrm>
          <a:prstGeom prst="rect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Players –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Invinity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Sumitomo, Stryten, VRB Energy,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RedFlow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CellCube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Markets – Long Duration Energy Storage,  </a:t>
            </a:r>
          </a:p>
          <a:p>
            <a:r>
              <a:rPr lang="en-US" dirty="0"/>
              <a:t>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715CC5-34A7-8691-085D-6AC2587911B4}"/>
              </a:ext>
            </a:extLst>
          </p:cNvPr>
          <p:cNvSpPr txBox="1"/>
          <p:nvPr/>
        </p:nvSpPr>
        <p:spPr>
          <a:xfrm>
            <a:off x="495981" y="4568113"/>
            <a:ext cx="106666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Vanadium Flow batteries are seen as a good fit for the Long Duration Energy Storage (LDES) and Microgrid markets.  Capacity can be increased by simply adding larger electrolyte tanks.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DAABC5-46ED-7962-53C6-B4987D68C2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0262" y="2871802"/>
            <a:ext cx="1488633" cy="5571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F4656D-9776-AD67-3882-55CBE77B67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04288" y="2213683"/>
            <a:ext cx="2247790" cy="847528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54ECA1B3-8FB9-5F1B-F91F-4BAB152E9786}"/>
              </a:ext>
            </a:extLst>
          </p:cNvPr>
          <p:cNvSpPr/>
          <p:nvPr/>
        </p:nvSpPr>
        <p:spPr>
          <a:xfrm rot="1202098">
            <a:off x="3681192" y="2866365"/>
            <a:ext cx="914400" cy="22198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9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E4204-1667-8397-482D-914CA5E10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787E5F1-3077-2EC7-EFDF-23E5422BAFCD}"/>
              </a:ext>
            </a:extLst>
          </p:cNvPr>
          <p:cNvSpPr txBox="1"/>
          <p:nvPr/>
        </p:nvSpPr>
        <p:spPr>
          <a:xfrm>
            <a:off x="569625" y="606974"/>
            <a:ext cx="10852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Zinc Batteries – Zn-Air and Ni-Zn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8EE4DE-A0C7-1D07-4F6C-8C833E779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25" y="2216725"/>
            <a:ext cx="10580092" cy="14082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ABA72A-C2C2-1353-3335-8F4EE72DD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26" y="1678073"/>
            <a:ext cx="10580092" cy="3962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233023-57D5-8A01-2856-55AC541335D7}"/>
              </a:ext>
            </a:extLst>
          </p:cNvPr>
          <p:cNvSpPr txBox="1"/>
          <p:nvPr/>
        </p:nvSpPr>
        <p:spPr>
          <a:xfrm>
            <a:off x="574392" y="3767401"/>
            <a:ext cx="10575325" cy="923330"/>
          </a:xfrm>
          <a:prstGeom prst="rect">
            <a:avLst/>
          </a:prstGeom>
          <a:solidFill>
            <a:schemeClr val="tx1"/>
          </a:solidFill>
          <a:ln w="15875" cmpd="sng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Players – Zinc 8, ZAF Energy,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EnZinc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Zinc5,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NantEnergy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Phinergy</a:t>
            </a: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Markets – Long duration ESS, </a:t>
            </a:r>
          </a:p>
          <a:p>
            <a:r>
              <a:rPr lang="en-US" dirty="0"/>
              <a:t>	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EFD9F8-B73A-3116-A695-EBF286ABBDEC}"/>
              </a:ext>
            </a:extLst>
          </p:cNvPr>
          <p:cNvSpPr txBox="1"/>
          <p:nvPr/>
        </p:nvSpPr>
        <p:spPr>
          <a:xfrm>
            <a:off x="402473" y="4783654"/>
            <a:ext cx="107472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Zn-Air has 2X the energy density of Li-ion, but rechargeability tends to be a problem.  Systems are being prototyped in the LDES market.  Several recent fires at Zinc5 sites are problematic.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2541F9-E251-AA9B-29D9-4ACCB2A42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3305" y="2216725"/>
            <a:ext cx="1036432" cy="3907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41E380-38A6-DBDA-F0CE-2D5E01FB16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0308" y="2708536"/>
            <a:ext cx="1202061" cy="39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95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2E2B61-C5A7-D167-C9D7-092DFCE79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FC930E3-D1AB-8C36-A5D6-CBEFE1113378}"/>
              </a:ext>
            </a:extLst>
          </p:cNvPr>
          <p:cNvSpPr txBox="1"/>
          <p:nvPr/>
        </p:nvSpPr>
        <p:spPr>
          <a:xfrm>
            <a:off x="839449" y="1618938"/>
            <a:ext cx="77199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The Issues for Pb</a:t>
            </a:r>
          </a:p>
        </p:txBody>
      </p:sp>
    </p:spTree>
    <p:extLst>
      <p:ext uri="{BB962C8B-B14F-4D97-AF65-F5344CB8AC3E}">
        <p14:creationId xmlns:p14="http://schemas.microsoft.com/office/powerpoint/2010/main" val="1811012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5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450AA6-136B-A7E0-BB75-CDAB4016E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A4670A1-BA38-6F5E-38B8-AA5403AA972C}"/>
              </a:ext>
            </a:extLst>
          </p:cNvPr>
          <p:cNvSpPr txBox="1"/>
          <p:nvPr/>
        </p:nvSpPr>
        <p:spPr>
          <a:xfrm>
            <a:off x="479685" y="419725"/>
            <a:ext cx="77199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Pb Cycle Life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755A2E-61D3-CFA6-1465-AD83300E14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416" b="3416"/>
          <a:stretch>
            <a:fillRect/>
          </a:stretch>
        </p:blipFill>
        <p:spPr>
          <a:xfrm>
            <a:off x="5017253" y="1569648"/>
            <a:ext cx="6687483" cy="29817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C25809-03BE-FEFC-9578-7E911C39FD15}"/>
              </a:ext>
            </a:extLst>
          </p:cNvPr>
          <p:cNvSpPr txBox="1"/>
          <p:nvPr/>
        </p:nvSpPr>
        <p:spPr>
          <a:xfrm>
            <a:off x="198365" y="1636386"/>
            <a:ext cx="46205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r>
              <a:rPr lang="en-US" sz="2400" b="1" dirty="0"/>
              <a:t>At the present time </a:t>
            </a:r>
          </a:p>
          <a:p>
            <a:r>
              <a:rPr lang="en-US" sz="2400" b="1" dirty="0"/>
              <a:t>Li-ion ~4X better cycle life than PbA.</a:t>
            </a:r>
          </a:p>
          <a:p>
            <a:endParaRPr lang="en-US" sz="2400" b="1" dirty="0"/>
          </a:p>
          <a:p>
            <a:r>
              <a:rPr lang="en-US" sz="2400" b="1" dirty="0"/>
              <a:t>Major improvement in PbA cycle life is needed!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8FD607-0E4E-0AAE-4C1C-818C88BBA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04148"/>
            <a:ext cx="4620523" cy="14428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5FD406-3611-F47E-76DB-8585538838FB}"/>
              </a:ext>
            </a:extLst>
          </p:cNvPr>
          <p:cNvSpPr txBox="1"/>
          <p:nvPr/>
        </p:nvSpPr>
        <p:spPr>
          <a:xfrm>
            <a:off x="7096277" y="3494662"/>
            <a:ext cx="45620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Though not actual data, this chart from the DOE does present a realistic comparison between state-of-the-art Li-ion  and PbA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BA3F88CD-C1F9-1C9A-2BA5-BDC6D88E41C1}"/>
              </a:ext>
            </a:extLst>
          </p:cNvPr>
          <p:cNvSpPr/>
          <p:nvPr/>
        </p:nvSpPr>
        <p:spPr>
          <a:xfrm>
            <a:off x="7050558" y="2560261"/>
            <a:ext cx="45719" cy="430887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7AB722-848D-D795-571C-DF91F2C8F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8894" y="2517974"/>
            <a:ext cx="97544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1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79B38-27A8-F8B4-85C4-52CDD3F78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6EFF83-62B1-5868-60DB-80BDCD14A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33801"/>
            <a:ext cx="6527708" cy="19389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3ADBE7-3ECE-20B9-AA03-90C31753D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466" y="180508"/>
            <a:ext cx="4990211" cy="58438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D28CB9-A97F-A052-2662-85AB1B7D4BBF}"/>
              </a:ext>
            </a:extLst>
          </p:cNvPr>
          <p:cNvSpPr txBox="1"/>
          <p:nvPr/>
        </p:nvSpPr>
        <p:spPr>
          <a:xfrm>
            <a:off x="603100" y="366862"/>
            <a:ext cx="64157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LCOS</a:t>
            </a:r>
            <a:endParaRPr lang="en-US" sz="2000" b="1" dirty="0"/>
          </a:p>
          <a:p>
            <a:pPr algn="ctr"/>
            <a:r>
              <a:rPr lang="en-US" sz="2400" b="1" dirty="0"/>
              <a:t>Levelized Cost of (energy) Storage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BD7B15-ACAE-047E-E8F0-4069D67B354E}"/>
              </a:ext>
            </a:extLst>
          </p:cNvPr>
          <p:cNvSpPr txBox="1"/>
          <p:nvPr/>
        </p:nvSpPr>
        <p:spPr>
          <a:xfrm>
            <a:off x="572872" y="2028855"/>
            <a:ext cx="5924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LCOS for 10 Hr Discharge shown &gt;&gt;&gt;&gt;</a:t>
            </a:r>
          </a:p>
          <a:p>
            <a:r>
              <a:rPr lang="en-US" sz="2400" b="1" dirty="0"/>
              <a:t>	Li-ion LFP= $0.18 $/KWh</a:t>
            </a:r>
          </a:p>
          <a:p>
            <a:r>
              <a:rPr lang="en-US" sz="2400" b="1" dirty="0"/>
              <a:t>	Li-ion NMC = $0.24 $/KWh</a:t>
            </a:r>
          </a:p>
          <a:p>
            <a:r>
              <a:rPr lang="en-US" sz="2400" b="1" dirty="0"/>
              <a:t>	PbA = $0.29 $/KWh</a:t>
            </a:r>
          </a:p>
          <a:p>
            <a:r>
              <a:rPr lang="en-US" sz="2400" b="1" dirty="0"/>
              <a:t>	DOE Target = $0.05 $/KWh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7B6AE2-1B1E-6C6C-8E92-C7255A7E04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3292" y="3660491"/>
            <a:ext cx="524656" cy="19158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4CD674-9996-984A-29A6-33FBEA564D25}"/>
              </a:ext>
            </a:extLst>
          </p:cNvPr>
          <p:cNvSpPr txBox="1"/>
          <p:nvPr/>
        </p:nvSpPr>
        <p:spPr>
          <a:xfrm>
            <a:off x="516652" y="4704873"/>
            <a:ext cx="60975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With major improvements in cycle life PbA LCOS should reach &lt;$0.10/KWh</a:t>
            </a:r>
          </a:p>
        </p:txBody>
      </p:sp>
    </p:spTree>
    <p:extLst>
      <p:ext uri="{BB962C8B-B14F-4D97-AF65-F5344CB8AC3E}">
        <p14:creationId xmlns:p14="http://schemas.microsoft.com/office/powerpoint/2010/main" val="171068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0272D-D54D-21CD-D618-41FB3F8DD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F22507B-4F66-F1BE-2011-7D9943C72E1B}"/>
              </a:ext>
            </a:extLst>
          </p:cNvPr>
          <p:cNvSpPr txBox="1"/>
          <p:nvPr/>
        </p:nvSpPr>
        <p:spPr>
          <a:xfrm>
            <a:off x="539645" y="614597"/>
            <a:ext cx="795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All the PbA issues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F5355A-4D96-B3B9-D613-004C45DCF232}"/>
              </a:ext>
            </a:extLst>
          </p:cNvPr>
          <p:cNvSpPr txBox="1"/>
          <p:nvPr/>
        </p:nvSpPr>
        <p:spPr>
          <a:xfrm>
            <a:off x="851940" y="1420560"/>
            <a:ext cx="110052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- Cycle life &amp; LCOS</a:t>
            </a:r>
          </a:p>
          <a:p>
            <a:r>
              <a:rPr lang="en-US" sz="3600" b="1" dirty="0"/>
              <a:t>- Dynamic Charge Acceptance (DCA)</a:t>
            </a:r>
          </a:p>
          <a:p>
            <a:r>
              <a:rPr lang="en-US" sz="3600" b="1" dirty="0"/>
              <a:t>- Specific Energy (Wh/Kg)</a:t>
            </a:r>
          </a:p>
          <a:p>
            <a:r>
              <a:rPr lang="en-US" sz="3600" b="1" dirty="0"/>
              <a:t>- Huge manufacturing base resistant 	to change</a:t>
            </a:r>
          </a:p>
          <a:p>
            <a:r>
              <a:rPr lang="en-US" sz="3600" b="1" dirty="0"/>
              <a:t>- Emerging battery technologies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3706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75987-2D1E-7B9B-EFFA-46B2CE437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EFBB5A5-D5A3-72F4-3702-DB27632A584D}"/>
              </a:ext>
            </a:extLst>
          </p:cNvPr>
          <p:cNvSpPr txBox="1"/>
          <p:nvPr/>
        </p:nvSpPr>
        <p:spPr>
          <a:xfrm>
            <a:off x="352268" y="179882"/>
            <a:ext cx="795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How to address the Issues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FFBF7F-DC3D-981B-D8F9-96EE895E69BC}"/>
              </a:ext>
            </a:extLst>
          </p:cNvPr>
          <p:cNvSpPr txBox="1"/>
          <p:nvPr/>
        </p:nvSpPr>
        <p:spPr>
          <a:xfrm>
            <a:off x="539645" y="1201713"/>
            <a:ext cx="1128759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- Bipolar offers:</a:t>
            </a:r>
          </a:p>
          <a:p>
            <a:r>
              <a:rPr lang="en-US" sz="3200" b="1" dirty="0"/>
              <a:t>	Improved cycle life</a:t>
            </a:r>
          </a:p>
          <a:p>
            <a:r>
              <a:rPr lang="en-US" sz="3200" b="1" dirty="0"/>
              <a:t>	Reduced Lead Content</a:t>
            </a:r>
          </a:p>
          <a:p>
            <a:r>
              <a:rPr lang="en-US" sz="3200" b="1" dirty="0"/>
              <a:t>	Reduced Cost</a:t>
            </a:r>
          </a:p>
          <a:p>
            <a:r>
              <a:rPr lang="en-US" sz="3200" b="1" dirty="0"/>
              <a:t>	Higher Specific Energy</a:t>
            </a:r>
          </a:p>
          <a:p>
            <a:r>
              <a:rPr lang="en-US" sz="3200" b="1" dirty="0"/>
              <a:t>	Improved Pulse Power</a:t>
            </a:r>
          </a:p>
          <a:p>
            <a:r>
              <a:rPr lang="en-US" sz="3200" b="1" dirty="0"/>
              <a:t>-  Carbon additives in the NAM improve DCA</a:t>
            </a:r>
          </a:p>
          <a:p>
            <a:r>
              <a:rPr lang="en-US" sz="3200" b="1" dirty="0"/>
              <a:t>-  Carbon fiber negatives reduce cost &amp; weight</a:t>
            </a:r>
          </a:p>
          <a:p>
            <a:r>
              <a:rPr lang="en-US" sz="3200" b="1" dirty="0"/>
              <a:t>-  Conductive fillers in the PAM improve cycle life</a:t>
            </a:r>
          </a:p>
          <a:p>
            <a:r>
              <a:rPr lang="en-US" sz="3200" b="1" dirty="0"/>
              <a:t>-  More innovation required!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9386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D610C-8515-9E36-5C18-EA3738DFD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A230980-8432-A00B-73D8-C55C2E465B2D}"/>
              </a:ext>
            </a:extLst>
          </p:cNvPr>
          <p:cNvSpPr txBox="1"/>
          <p:nvPr/>
        </p:nvSpPr>
        <p:spPr>
          <a:xfrm>
            <a:off x="318390" y="4477584"/>
            <a:ext cx="11613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-  Both Li-ion and PbA are growing within their</a:t>
            </a:r>
          </a:p>
          <a:p>
            <a:r>
              <a:rPr lang="en-US" sz="3600" b="1" dirty="0"/>
              <a:t>    respective markets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61349FC-11EE-2724-5F02-47D1C855953A}"/>
              </a:ext>
            </a:extLst>
          </p:cNvPr>
          <p:cNvGrpSpPr/>
          <p:nvPr/>
        </p:nvGrpSpPr>
        <p:grpSpPr>
          <a:xfrm>
            <a:off x="2518349" y="1184902"/>
            <a:ext cx="9250328" cy="3177235"/>
            <a:chOff x="2073361" y="1589636"/>
            <a:chExt cx="9830228" cy="3673401"/>
          </a:xfrm>
        </p:grpSpPr>
        <p:pic>
          <p:nvPicPr>
            <p:cNvPr id="6" name="Picture 5" descr="A chart of a market value&#10;&#10;AI-generated content may be incorrect.">
              <a:extLst>
                <a:ext uri="{FF2B5EF4-FFF2-40B4-BE49-F238E27FC236}">
                  <a16:creationId xmlns:a16="http://schemas.microsoft.com/office/drawing/2014/main" id="{9C797886-9692-9D68-67AF-2664B1DCBF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3361" y="1589636"/>
              <a:ext cx="9830228" cy="367340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F5EF023-8DAF-8D62-641E-D43D3F911812}"/>
                </a:ext>
              </a:extLst>
            </p:cNvPr>
            <p:cNvSpPr txBox="1"/>
            <p:nvPr/>
          </p:nvSpPr>
          <p:spPr>
            <a:xfrm>
              <a:off x="6394405" y="4777995"/>
              <a:ext cx="52565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WW Battery Market Report Avicenne 2025 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FAE45E2-4D7D-CAA2-3951-166009070FCD}"/>
              </a:ext>
            </a:extLst>
          </p:cNvPr>
          <p:cNvSpPr txBox="1"/>
          <p:nvPr/>
        </p:nvSpPr>
        <p:spPr>
          <a:xfrm>
            <a:off x="475938" y="394634"/>
            <a:ext cx="111750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-  Worldwide battery growth continues</a:t>
            </a:r>
          </a:p>
        </p:txBody>
      </p:sp>
    </p:spTree>
    <p:extLst>
      <p:ext uri="{BB962C8B-B14F-4D97-AF65-F5344CB8AC3E}">
        <p14:creationId xmlns:p14="http://schemas.microsoft.com/office/powerpoint/2010/main" val="84099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6DEEDA-159C-D3DA-6E75-D4ADCD204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052B60F-9453-BB41-F960-B25816725896}"/>
              </a:ext>
            </a:extLst>
          </p:cNvPr>
          <p:cNvSpPr txBox="1"/>
          <p:nvPr/>
        </p:nvSpPr>
        <p:spPr>
          <a:xfrm>
            <a:off x="344774" y="269823"/>
            <a:ext cx="6310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Conclusions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B0C6E0-DBF7-E6A8-F6BC-AB727B8ED174}"/>
              </a:ext>
            </a:extLst>
          </p:cNvPr>
          <p:cNvSpPr txBox="1"/>
          <p:nvPr/>
        </p:nvSpPr>
        <p:spPr>
          <a:xfrm>
            <a:off x="407232" y="1486525"/>
            <a:ext cx="117847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- </a:t>
            </a:r>
            <a:r>
              <a:rPr lang="en-US" sz="3200" b="1" dirty="0"/>
              <a:t>Increased Pb cycle life will expand deep cycle</a:t>
            </a:r>
          </a:p>
          <a:p>
            <a:r>
              <a:rPr lang="en-US" sz="3200" b="1" dirty="0"/>
              <a:t>  market options (ESS, Off-Grid, Golf Car &amp; others)</a:t>
            </a:r>
          </a:p>
          <a:p>
            <a:r>
              <a:rPr lang="en-US" sz="3200" b="1" dirty="0"/>
              <a:t>- Pb safety (not flammable like Li-ion) will facilitate</a:t>
            </a:r>
          </a:p>
          <a:p>
            <a:r>
              <a:rPr lang="en-US" sz="3200" b="1" dirty="0"/>
              <a:t>  penetration into residential solar ESS markets</a:t>
            </a:r>
          </a:p>
          <a:p>
            <a:r>
              <a:rPr lang="en-US" sz="3200" b="1" dirty="0"/>
              <a:t>- Meeting DOE LCOS targets will lead to more</a:t>
            </a:r>
          </a:p>
          <a:p>
            <a:r>
              <a:rPr lang="en-US" sz="3200" b="1" dirty="0"/>
              <a:t>   government funding</a:t>
            </a:r>
          </a:p>
          <a:p>
            <a:r>
              <a:rPr lang="en-US" sz="3200" b="1" dirty="0"/>
              <a:t>- Specific energy not an issue for non-portable</a:t>
            </a:r>
          </a:p>
          <a:p>
            <a:r>
              <a:rPr lang="en-US" sz="3200" b="1" dirty="0"/>
              <a:t>  market segments</a:t>
            </a:r>
          </a:p>
          <a:p>
            <a:r>
              <a:rPr lang="en-US" sz="3200" b="1" dirty="0"/>
              <a:t>- Emerging tech will directly threaten Li-ion markets and </a:t>
            </a:r>
          </a:p>
          <a:p>
            <a:r>
              <a:rPr lang="en-US" sz="3200" b="1" dirty="0"/>
              <a:t>   not PbA markets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3200" dirty="0"/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6484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A476F0-2CC8-1A23-EDFD-87335ACD9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9187109-F591-07B2-1E86-6F21E50A56D0}"/>
              </a:ext>
            </a:extLst>
          </p:cNvPr>
          <p:cNvSpPr txBox="1"/>
          <p:nvPr/>
        </p:nvSpPr>
        <p:spPr>
          <a:xfrm>
            <a:off x="344775" y="269823"/>
            <a:ext cx="425720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Terra Supreme Battery has the solution!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7B5559-D960-9D0F-2653-60F758FD2CBF}"/>
              </a:ext>
            </a:extLst>
          </p:cNvPr>
          <p:cNvSpPr txBox="1"/>
          <p:nvPr/>
        </p:nvSpPr>
        <p:spPr>
          <a:xfrm>
            <a:off x="407232" y="1486525"/>
            <a:ext cx="11784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-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73921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73309-B9FD-2AA3-2DD3-993143533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A27F22-1A1F-BBDF-41A8-04CC0C486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887" y="456991"/>
            <a:ext cx="6248604" cy="46996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264510-9A96-3C9D-9C7B-72F476CFBF97}"/>
              </a:ext>
            </a:extLst>
          </p:cNvPr>
          <p:cNvSpPr txBox="1"/>
          <p:nvPr/>
        </p:nvSpPr>
        <p:spPr>
          <a:xfrm>
            <a:off x="284813" y="764499"/>
            <a:ext cx="553507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TSB G-31 Advantages</a:t>
            </a:r>
          </a:p>
          <a:p>
            <a:endParaRPr lang="en-US" sz="2000" b="1" dirty="0"/>
          </a:p>
          <a:p>
            <a:r>
              <a:rPr lang="en-US" sz="2800" b="1" dirty="0"/>
              <a:t>- Bipolar / VRLA</a:t>
            </a:r>
          </a:p>
          <a:p>
            <a:r>
              <a:rPr lang="en-US" sz="2800" b="1" dirty="0"/>
              <a:t>- Horizontal plate format</a:t>
            </a:r>
          </a:p>
          <a:p>
            <a:r>
              <a:rPr lang="en-US" sz="2800" b="1" dirty="0"/>
              <a:t>   eliminates acid stratification</a:t>
            </a:r>
          </a:p>
          <a:p>
            <a:r>
              <a:rPr lang="en-US" sz="2800" b="1" dirty="0"/>
              <a:t>- Reduced Pb content</a:t>
            </a:r>
          </a:p>
          <a:p>
            <a:r>
              <a:rPr lang="en-US" sz="2800" b="1" dirty="0"/>
              <a:t>- 3X cycle life of</a:t>
            </a:r>
          </a:p>
          <a:p>
            <a:r>
              <a:rPr lang="en-US" sz="2800" b="1" dirty="0"/>
              <a:t>  conventional PbA/VRLA</a:t>
            </a:r>
          </a:p>
          <a:p>
            <a:r>
              <a:rPr lang="en-US" sz="2800" b="1" dirty="0"/>
              <a:t>- High Specific Energy</a:t>
            </a:r>
          </a:p>
          <a:p>
            <a:r>
              <a:rPr lang="en-US" sz="2800" b="1" dirty="0"/>
              <a:t>- Max Pulse Power</a:t>
            </a:r>
          </a:p>
          <a:p>
            <a:r>
              <a:rPr lang="en-US" sz="2800" b="1" dirty="0"/>
              <a:t>- Fully recyclable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9297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7156A8-929C-265D-3E51-A9D50D736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EEF0FD7-6171-BC5A-4478-3711C0DB9078}"/>
              </a:ext>
            </a:extLst>
          </p:cNvPr>
          <p:cNvSpPr txBox="1"/>
          <p:nvPr/>
        </p:nvSpPr>
        <p:spPr>
          <a:xfrm>
            <a:off x="1094282" y="1079292"/>
            <a:ext cx="50017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TSB G31 Target Markets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628258-BAC9-9AA5-D672-1E024977E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764" y="689547"/>
            <a:ext cx="4228788" cy="523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4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89605-24BE-C407-612A-7D42F971E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F8B4658-F950-D20E-2E90-F342F91CD7C5}"/>
              </a:ext>
            </a:extLst>
          </p:cNvPr>
          <p:cNvSpPr txBox="1"/>
          <p:nvPr/>
        </p:nvSpPr>
        <p:spPr>
          <a:xfrm>
            <a:off x="90900" y="1842515"/>
            <a:ext cx="39214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TSB G31</a:t>
            </a:r>
          </a:p>
          <a:p>
            <a:r>
              <a:rPr lang="en-US" sz="4400" b="1" dirty="0"/>
              <a:t>Competition, Markets &amp;</a:t>
            </a:r>
          </a:p>
          <a:p>
            <a:r>
              <a:rPr lang="en-US" sz="4400" b="1" dirty="0"/>
              <a:t>Benefits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B9F06C-D7E9-F3CB-BBC1-5AF8354FF39C}"/>
              </a:ext>
            </a:extLst>
          </p:cNvPr>
          <p:cNvSpPr txBox="1"/>
          <p:nvPr/>
        </p:nvSpPr>
        <p:spPr>
          <a:xfrm>
            <a:off x="4356296" y="4890301"/>
            <a:ext cx="6190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Most TSB G31 Markets are not threatened by emerging tech!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5F250D-EACF-9933-0D55-6657ECC74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367" y="529085"/>
            <a:ext cx="8088733" cy="3827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4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4B4E9-031E-D839-5B7F-BE6513D47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D48ED94-E7B1-A1F3-D89F-FE1AF7A403A0}"/>
              </a:ext>
            </a:extLst>
          </p:cNvPr>
          <p:cNvSpPr txBox="1"/>
          <p:nvPr/>
        </p:nvSpPr>
        <p:spPr>
          <a:xfrm>
            <a:off x="839449" y="1618938"/>
            <a:ext cx="63108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US Battery</a:t>
            </a:r>
          </a:p>
          <a:p>
            <a:r>
              <a:rPr lang="en-US" sz="6600" b="1" dirty="0"/>
              <a:t>Competition</a:t>
            </a:r>
          </a:p>
        </p:txBody>
      </p:sp>
    </p:spTree>
    <p:extLst>
      <p:ext uri="{BB962C8B-B14F-4D97-AF65-F5344CB8AC3E}">
        <p14:creationId xmlns:p14="http://schemas.microsoft.com/office/powerpoint/2010/main" val="2229157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F9599-4B66-DBF2-BDCF-961D82502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E5553EB-60F1-5A9E-74DB-53F2775085F2}"/>
              </a:ext>
            </a:extLst>
          </p:cNvPr>
          <p:cNvSpPr txBox="1"/>
          <p:nvPr/>
        </p:nvSpPr>
        <p:spPr>
          <a:xfrm>
            <a:off x="539645" y="614597"/>
            <a:ext cx="795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US Battery Manufacturers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B20323-FFE3-C5DF-60AD-114C3AFC6CB7}"/>
              </a:ext>
            </a:extLst>
          </p:cNvPr>
          <p:cNvSpPr txBox="1"/>
          <p:nvPr/>
        </p:nvSpPr>
        <p:spPr>
          <a:xfrm>
            <a:off x="539645" y="1906250"/>
            <a:ext cx="69962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/>
              <a:t>Lead-Acid</a:t>
            </a:r>
          </a:p>
          <a:p>
            <a:r>
              <a:rPr lang="en-US" sz="3600" dirty="0"/>
              <a:t>Clarios</a:t>
            </a:r>
          </a:p>
          <a:p>
            <a:r>
              <a:rPr lang="en-US" sz="3600" dirty="0"/>
              <a:t>EnerSys</a:t>
            </a:r>
          </a:p>
          <a:p>
            <a:r>
              <a:rPr lang="en-US" sz="3600" dirty="0"/>
              <a:t>Stryten</a:t>
            </a:r>
          </a:p>
          <a:p>
            <a:r>
              <a:rPr lang="en-US" sz="3600" dirty="0"/>
              <a:t>Crown Battery</a:t>
            </a:r>
          </a:p>
          <a:p>
            <a:r>
              <a:rPr lang="en-US" sz="3600" dirty="0"/>
              <a:t>C&amp;D Technologies</a:t>
            </a:r>
          </a:p>
          <a:p>
            <a:r>
              <a:rPr lang="en-US" sz="3600" dirty="0"/>
              <a:t>Advanced Battery Concepts</a:t>
            </a:r>
          </a:p>
          <a:p>
            <a:r>
              <a:rPr lang="en-US" sz="3600" dirty="0"/>
              <a:t>Gridtential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D7D8CD-25B4-4F2D-2DCD-E6DCD878B647}"/>
              </a:ext>
            </a:extLst>
          </p:cNvPr>
          <p:cNvSpPr txBox="1"/>
          <p:nvPr/>
        </p:nvSpPr>
        <p:spPr>
          <a:xfrm>
            <a:off x="7035383" y="1906250"/>
            <a:ext cx="46169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/>
              <a:t>Li-ion</a:t>
            </a:r>
          </a:p>
          <a:p>
            <a:r>
              <a:rPr lang="en-US" sz="3600" dirty="0"/>
              <a:t>Tesla / Panasonic</a:t>
            </a:r>
          </a:p>
          <a:p>
            <a:r>
              <a:rPr lang="en-US" sz="3600" dirty="0"/>
              <a:t>LG Energy Solutions</a:t>
            </a:r>
          </a:p>
          <a:p>
            <a:r>
              <a:rPr lang="en-US" sz="3600" dirty="0"/>
              <a:t>SK On </a:t>
            </a:r>
          </a:p>
          <a:p>
            <a:r>
              <a:rPr lang="en-US" sz="3600" dirty="0"/>
              <a:t>GM and Ultium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688543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A3A57-DDD8-AB89-EE24-6717E0377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214DDD-8630-8E43-DFD0-9BE2BF9F19E6}"/>
              </a:ext>
            </a:extLst>
          </p:cNvPr>
          <p:cNvSpPr txBox="1"/>
          <p:nvPr/>
        </p:nvSpPr>
        <p:spPr>
          <a:xfrm>
            <a:off x="494676" y="1027464"/>
            <a:ext cx="109278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For questions contact – </a:t>
            </a:r>
          </a:p>
          <a:p>
            <a:endParaRPr lang="en-US" sz="4000" b="1" dirty="0"/>
          </a:p>
          <a:p>
            <a:r>
              <a:rPr lang="en-US" sz="4000" b="1" dirty="0"/>
              <a:t>George H. Brilmyer, Ph.D.</a:t>
            </a:r>
          </a:p>
          <a:p>
            <a:r>
              <a:rPr lang="en-US" sz="4000" b="1" dirty="0"/>
              <a:t>Batt-Tek Consulting</a:t>
            </a:r>
          </a:p>
          <a:p>
            <a:r>
              <a:rPr lang="en-US" sz="4000" b="1" dirty="0"/>
              <a:t>(423) 202-8467</a:t>
            </a:r>
          </a:p>
          <a:p>
            <a:r>
              <a:rPr lang="en-US" sz="4000" b="1" dirty="0"/>
              <a:t>https://batt-tekconsulting.com/</a:t>
            </a:r>
          </a:p>
        </p:txBody>
      </p:sp>
    </p:spTree>
    <p:extLst>
      <p:ext uri="{BB962C8B-B14F-4D97-AF65-F5344CB8AC3E}">
        <p14:creationId xmlns:p14="http://schemas.microsoft.com/office/powerpoint/2010/main" val="319059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4540E-38C3-F770-9DA1-1E4EC2AB6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6A681FEF-0206-2F6C-8496-749E4B8286C0}"/>
              </a:ext>
            </a:extLst>
          </p:cNvPr>
          <p:cNvSpPr txBox="1"/>
          <p:nvPr/>
        </p:nvSpPr>
        <p:spPr>
          <a:xfrm>
            <a:off x="221105" y="424614"/>
            <a:ext cx="1117501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-  Li-ion was developed by Sony for camcorders</a:t>
            </a:r>
          </a:p>
          <a:p>
            <a:endParaRPr lang="en-US" sz="3600" b="1" dirty="0"/>
          </a:p>
          <a:p>
            <a:endParaRPr lang="en-US" sz="3600" b="1" dirty="0"/>
          </a:p>
          <a:p>
            <a:endParaRPr lang="en-US" sz="3600" b="1" dirty="0"/>
          </a:p>
          <a:p>
            <a:r>
              <a:rPr lang="en-US" sz="3600" b="1" dirty="0"/>
              <a:t>-  Unanticipated Consequences</a:t>
            </a:r>
          </a:p>
          <a:p>
            <a:r>
              <a:rPr lang="en-US" sz="3600" b="1" dirty="0"/>
              <a:t>		New products</a:t>
            </a:r>
          </a:p>
          <a:p>
            <a:r>
              <a:rPr lang="en-US" sz="3600" b="1" dirty="0"/>
              <a:t>		New markets</a:t>
            </a:r>
          </a:p>
          <a:p>
            <a:r>
              <a:rPr lang="en-US" sz="3600" b="1" dirty="0"/>
              <a:t>		Massive Growth in Li-ion sales</a:t>
            </a:r>
          </a:p>
          <a:p>
            <a:r>
              <a:rPr lang="en-US" sz="3600" b="1" dirty="0"/>
              <a:t>		Nobel Prize for the Li-ion inventors!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F90EF7-C851-A7B1-7578-4EE65D927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241" y="1355073"/>
            <a:ext cx="3642765" cy="2437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1F691E-F0BA-3847-9889-CBE7C81C28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72" b="2572"/>
          <a:stretch>
            <a:fillRect/>
          </a:stretch>
        </p:blipFill>
        <p:spPr>
          <a:xfrm>
            <a:off x="7871187" y="1028903"/>
            <a:ext cx="3844875" cy="344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40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10D3D-9034-065D-D3C2-A29F01B8B9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2838E34-6EBB-E5B1-555C-222FA7C85715}"/>
              </a:ext>
            </a:extLst>
          </p:cNvPr>
          <p:cNvSpPr txBox="1"/>
          <p:nvPr/>
        </p:nvSpPr>
        <p:spPr>
          <a:xfrm>
            <a:off x="229699" y="182100"/>
            <a:ext cx="6864085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/>
              <a:t>But the growth in the Li-ion market resulted from the creation of new products for new markets that were not possible without Li-ion, such as those shown at the right.</a:t>
            </a:r>
          </a:p>
          <a:p>
            <a:endParaRPr lang="en-US" sz="2800" b="1" dirty="0"/>
          </a:p>
          <a:p>
            <a:r>
              <a:rPr lang="en-US" sz="2800" b="1" dirty="0"/>
              <a:t>These are not (and were not) PbA markets</a:t>
            </a:r>
          </a:p>
          <a:p>
            <a:r>
              <a:rPr lang="en-US" sz="2800" b="1" dirty="0"/>
              <a:t>  </a:t>
            </a:r>
          </a:p>
          <a:p>
            <a:r>
              <a:rPr lang="en-US" sz="2800" b="1" dirty="0"/>
              <a:t>Therefore, PbA is mostly </a:t>
            </a:r>
            <a:r>
              <a:rPr lang="en-US" sz="2800" b="1" u="sng" dirty="0"/>
              <a:t>unaffected </a:t>
            </a:r>
            <a:r>
              <a:rPr lang="en-US" sz="2800" b="1" dirty="0"/>
              <a:t>from this Li-ion growth but… the overcapacity of the Li-ion industry is now beginning to impact PbA especially where cycle life is an issue.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79AFB3-1F8E-5A78-6111-359ED1862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784" y="361950"/>
            <a:ext cx="2171700" cy="3067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8C7241-5FF4-B0A4-E399-2F876C797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228" y="1663283"/>
            <a:ext cx="21717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51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E0E5F-FD3D-A6A2-C94B-D9DE6A640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E4932FA-1A53-390B-8B21-93F104410BD2}"/>
              </a:ext>
            </a:extLst>
          </p:cNvPr>
          <p:cNvSpPr txBox="1"/>
          <p:nvPr/>
        </p:nvSpPr>
        <p:spPr>
          <a:xfrm>
            <a:off x="1094283" y="1079292"/>
            <a:ext cx="38374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Global Lead Battery Market</a:t>
            </a:r>
          </a:p>
        </p:txBody>
      </p:sp>
    </p:spTree>
    <p:extLst>
      <p:ext uri="{BB962C8B-B14F-4D97-AF65-F5344CB8AC3E}">
        <p14:creationId xmlns:p14="http://schemas.microsoft.com/office/powerpoint/2010/main" val="65291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6325C-9626-F1EF-B7E4-D8F570949A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0AE0360-9571-33FC-7FE5-4B06DA670229}"/>
              </a:ext>
            </a:extLst>
          </p:cNvPr>
          <p:cNvSpPr txBox="1"/>
          <p:nvPr/>
        </p:nvSpPr>
        <p:spPr>
          <a:xfrm>
            <a:off x="321771" y="160244"/>
            <a:ext cx="112506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Multiple Sources Report</a:t>
            </a:r>
          </a:p>
          <a:p>
            <a:r>
              <a:rPr lang="en-US" sz="4800" b="1" dirty="0"/>
              <a:t>That “Lead is definitely </a:t>
            </a:r>
            <a:r>
              <a:rPr lang="en-US" sz="4800" b="1" u="sng" dirty="0"/>
              <a:t>NOT</a:t>
            </a:r>
            <a:r>
              <a:rPr lang="en-US" sz="4800" b="1" dirty="0"/>
              <a:t> Dead!”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466617-055D-CBA3-EC1A-20D94664E64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73" r="-2523"/>
          <a:stretch>
            <a:fillRect/>
          </a:stretch>
        </p:blipFill>
        <p:spPr>
          <a:xfrm>
            <a:off x="4607106" y="4560953"/>
            <a:ext cx="3921781" cy="21595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43987E-BA08-9FBC-C7E0-2A1FB0156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7719" y="1774840"/>
            <a:ext cx="4894281" cy="27411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E0A816-1D82-EDB8-DFEE-3A588D351259}"/>
              </a:ext>
            </a:extLst>
          </p:cNvPr>
          <p:cNvSpPr txBox="1"/>
          <p:nvPr/>
        </p:nvSpPr>
        <p:spPr>
          <a:xfrm>
            <a:off x="321772" y="5361951"/>
            <a:ext cx="48198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CARGs Reported 2-5% </a:t>
            </a:r>
            <a:r>
              <a:rPr lang="en-US" sz="4000" b="1" dirty="0" err="1"/>
              <a:t>til</a:t>
            </a:r>
            <a:r>
              <a:rPr lang="en-US" sz="4000" b="1" dirty="0"/>
              <a:t> 2034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40C3E6-41CB-2685-1E78-38F535F23141}"/>
              </a:ext>
            </a:extLst>
          </p:cNvPr>
          <p:cNvSpPr txBox="1"/>
          <p:nvPr/>
        </p:nvSpPr>
        <p:spPr>
          <a:xfrm>
            <a:off x="4607106" y="6443480"/>
            <a:ext cx="2143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Grand View Horizon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F478C-DEEF-FD6D-457F-5B797FFB3F59}"/>
              </a:ext>
            </a:extLst>
          </p:cNvPr>
          <p:cNvSpPr txBox="1"/>
          <p:nvPr/>
        </p:nvSpPr>
        <p:spPr>
          <a:xfrm>
            <a:off x="8034728" y="2623279"/>
            <a:ext cx="21435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</a:rPr>
              <a:t>GRMU Insights.org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17392F-ED37-063F-52C1-584DAFF5B6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23" y="1807057"/>
            <a:ext cx="4442944" cy="261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0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2D596F-665F-816F-9772-DA6673ED7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6552FB6-4B38-7432-836C-1AC2CED74745}"/>
              </a:ext>
            </a:extLst>
          </p:cNvPr>
          <p:cNvSpPr txBox="1"/>
          <p:nvPr/>
        </p:nvSpPr>
        <p:spPr>
          <a:xfrm>
            <a:off x="348643" y="5529629"/>
            <a:ext cx="115985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And expected to grow in the Emerging Market of </a:t>
            </a:r>
          </a:p>
          <a:p>
            <a:r>
              <a:rPr lang="en-US" sz="2800" b="1" dirty="0"/>
              <a:t>“Battery Energy Storage Systems” (BESS or ESS)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4ED132-568C-CC9B-4DBE-984DA1E611E7}"/>
              </a:ext>
            </a:extLst>
          </p:cNvPr>
          <p:cNvSpPr txBox="1"/>
          <p:nvPr/>
        </p:nvSpPr>
        <p:spPr>
          <a:xfrm>
            <a:off x="243702" y="165419"/>
            <a:ext cx="112335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PbA - Still Growing in existing markets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366559-5438-D187-8019-1A925C087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65" y="1057970"/>
            <a:ext cx="5821285" cy="43485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9200D2-5780-49BF-8573-DF4223524D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28" r="11537"/>
          <a:stretch>
            <a:fillRect/>
          </a:stretch>
        </p:blipFill>
        <p:spPr>
          <a:xfrm>
            <a:off x="6089150" y="1063202"/>
            <a:ext cx="5686269" cy="43433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6D538B-D20F-C78B-92B1-836698FE69C1}"/>
              </a:ext>
            </a:extLst>
          </p:cNvPr>
          <p:cNvSpPr txBox="1"/>
          <p:nvPr/>
        </p:nvSpPr>
        <p:spPr>
          <a:xfrm>
            <a:off x="6274869" y="1057970"/>
            <a:ext cx="5016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Lead Battery Market Data - CBI 2025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A0F764-95D1-D204-E191-3EBC0F495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5363" y="1247247"/>
            <a:ext cx="1428911" cy="4084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EEB574-9BC3-215C-48D6-64675314C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6846" y="1507694"/>
            <a:ext cx="1271159" cy="411032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D4857A-AEA1-950C-468A-4D8DE1C4413A}"/>
              </a:ext>
            </a:extLst>
          </p:cNvPr>
          <p:cNvSpPr/>
          <p:nvPr/>
        </p:nvSpPr>
        <p:spPr>
          <a:xfrm>
            <a:off x="348642" y="996924"/>
            <a:ext cx="5821285" cy="491424"/>
          </a:xfrm>
          <a:prstGeom prst="rightArrow">
            <a:avLst/>
          </a:prstGeom>
          <a:solidFill>
            <a:srgbClr val="FF0000">
              <a:alpha val="4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BC6197-B5A0-23BE-9A7E-46D03F98FD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937761">
            <a:off x="6824517" y="4803912"/>
            <a:ext cx="2370603" cy="46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36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27CEF-79BD-28DC-F9FB-204C4C64C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F0C7AAD-494A-D3DD-13AE-A260912A277F}"/>
              </a:ext>
            </a:extLst>
          </p:cNvPr>
          <p:cNvSpPr txBox="1"/>
          <p:nvPr/>
        </p:nvSpPr>
        <p:spPr>
          <a:xfrm>
            <a:off x="839449" y="1618938"/>
            <a:ext cx="631085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/>
              <a:t>Other</a:t>
            </a:r>
          </a:p>
          <a:p>
            <a:r>
              <a:rPr lang="en-US" sz="6600" b="1" dirty="0"/>
              <a:t>Emerging Battery Technologies</a:t>
            </a:r>
          </a:p>
        </p:txBody>
      </p:sp>
    </p:spTree>
    <p:extLst>
      <p:ext uri="{BB962C8B-B14F-4D97-AF65-F5344CB8AC3E}">
        <p14:creationId xmlns:p14="http://schemas.microsoft.com/office/powerpoint/2010/main" val="1737131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DAA4F-F057-900B-B7D2-EAE6DE4438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78AAAEF-EF29-9061-CAC7-20B4B3FCC0C1}"/>
              </a:ext>
            </a:extLst>
          </p:cNvPr>
          <p:cNvSpPr txBox="1"/>
          <p:nvPr/>
        </p:nvSpPr>
        <p:spPr>
          <a:xfrm>
            <a:off x="329783" y="584617"/>
            <a:ext cx="6310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Emerging Battery Technologies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227D987-A543-7254-D799-15B0AC536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096525"/>
              </p:ext>
            </p:extLst>
          </p:nvPr>
        </p:nvGraphicFramePr>
        <p:xfrm>
          <a:off x="3117954" y="1857842"/>
          <a:ext cx="3777521" cy="3142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77521">
                  <a:extLst>
                    <a:ext uri="{9D8B030D-6E8A-4147-A177-3AD203B41FA5}">
                      <a16:colId xmlns:a16="http://schemas.microsoft.com/office/drawing/2014/main" val="1133293837"/>
                    </a:ext>
                  </a:extLst>
                </a:gridCol>
              </a:tblGrid>
              <a:tr h="62846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Advanced Li-ion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61389804"/>
                  </a:ext>
                </a:extLst>
              </a:tr>
              <a:tr h="62846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Na-ion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76863793"/>
                  </a:ext>
                </a:extLst>
              </a:tr>
              <a:tr h="62846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Solid State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8011561"/>
                  </a:ext>
                </a:extLst>
              </a:tr>
              <a:tr h="62846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Flow Batteries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0676427"/>
                  </a:ext>
                </a:extLst>
              </a:tr>
              <a:tr h="62846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Zinc Batteries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3429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96441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3162</TotalTime>
  <Words>942</Words>
  <Application>Microsoft Office PowerPoint</Application>
  <PresentationFormat>Widescreen</PresentationFormat>
  <Paragraphs>145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Aptos Narrow</vt:lpstr>
      <vt:lpstr>Century Gothic</vt:lpstr>
      <vt:lpstr>Wingdings</vt:lpstr>
      <vt:lpstr>Wingdings 3</vt:lpstr>
      <vt:lpstr>Slice</vt:lpstr>
      <vt:lpstr>Lead-acid Batteries today and tomorrow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George Brilmyer</dc:creator>
  <cp:lastModifiedBy>Nick</cp:lastModifiedBy>
  <cp:revision>72</cp:revision>
  <dcterms:created xsi:type="dcterms:W3CDTF">2025-11-09T12:01:04Z</dcterms:created>
  <dcterms:modified xsi:type="dcterms:W3CDTF">2025-11-18T20:10:12Z</dcterms:modified>
</cp:coreProperties>
</file>